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5" r:id="rId10"/>
    <p:sldId id="281" r:id="rId11"/>
    <p:sldId id="275" r:id="rId12"/>
    <p:sldId id="280" r:id="rId13"/>
    <p:sldId id="278" r:id="rId14"/>
    <p:sldId id="282" r:id="rId15"/>
    <p:sldId id="283" r:id="rId16"/>
    <p:sldId id="284" r:id="rId17"/>
    <p:sldId id="279" r:id="rId18"/>
    <p:sldId id="269" r:id="rId19"/>
  </p:sldIdLst>
  <p:sldSz cx="9144000" cy="6858000" type="screen4x3"/>
  <p:notesSz cx="6858000" cy="9144000"/>
  <p:embeddedFontLst>
    <p:embeddedFont>
      <p:font typeface="ＭＳ Ｐゴシック" pitchFamily="34" charset="-128"/>
      <p:regular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5C0"/>
    <a:srgbClr val="455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64773" autoAdjust="0"/>
  </p:normalViewPr>
  <p:slideViewPr>
    <p:cSldViewPr snapToGrid="0" snapToObjects="1">
      <p:cViewPr>
        <p:scale>
          <a:sx n="80" d="100"/>
          <a:sy n="80" d="100"/>
        </p:scale>
        <p:origin x="-124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Simulated </a:t>
            </a:r>
            <a:r>
              <a:rPr lang="en-US" dirty="0"/>
              <a:t>Kitting Results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</c:spPr>
          </c:dPt>
          <c:dPt>
            <c:idx val="1"/>
            <c:bubble3D val="0"/>
            <c:spPr>
              <a:solidFill>
                <a:srgbClr val="92D050"/>
              </a:solidFill>
            </c:spPr>
          </c:dPt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Professor Lee.</a:t>
            </a:r>
          </a:p>
          <a:p>
            <a:endParaRPr lang="en-US" dirty="0" smtClean="0"/>
          </a:p>
          <a:p>
            <a:r>
              <a:rPr lang="en-US" dirty="0" smtClean="0"/>
              <a:t>As Professor Lee said, I’m Ed Venator,</a:t>
            </a:r>
            <a:r>
              <a:rPr lang="en-US" baseline="0" dirty="0" smtClean="0"/>
              <a:t> and today I’ll be presenting my thesis, which is on the creation of a low-cost mobile manipulator for industrial and research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Navigation</a:t>
            </a:r>
          </a:p>
          <a:p>
            <a:endParaRPr lang="en-US" dirty="0" smtClean="0"/>
          </a:p>
          <a:p>
            <a:r>
              <a:rPr lang="en-US" baseline="0" dirty="0" smtClean="0"/>
              <a:t>This robot can perform all of the tasks necessary for autonomous mobile navigation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Relative localization using odometry at 50Hz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Absolute localization using </a:t>
            </a:r>
            <a:r>
              <a:rPr lang="en-US" baseline="0" dirty="0" err="1" smtClean="0"/>
              <a:t>Adapative</a:t>
            </a:r>
            <a:r>
              <a:rPr lang="en-US" baseline="0" dirty="0" smtClean="0"/>
              <a:t> Monte Carlo Localization at up to 5Hz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AMCL matches LIDAR scan data to an a priori map to get an absolute position estimate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Plans a path through an occupancy grid generated from LIDAR scan data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Path generation using the ROS node </a:t>
            </a:r>
            <a:r>
              <a:rPr lang="en-US" baseline="0" dirty="0" err="1" smtClean="0"/>
              <a:t>NavFN</a:t>
            </a:r>
            <a:r>
              <a:rPr lang="en-US" baseline="0" dirty="0" smtClean="0"/>
              <a:t>, which plans using </a:t>
            </a:r>
            <a:r>
              <a:rPr lang="en-US" baseline="0" dirty="0" err="1" smtClean="0"/>
              <a:t>Djikstra’s</a:t>
            </a:r>
            <a:r>
              <a:rPr lang="en-US" baseline="0" dirty="0" smtClean="0"/>
              <a:t> algorithm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The paths are not guaranteed to be valid for non-circular robots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generation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Velocity commands generated at 12 Hz using trajectory rollout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Trajectory rollout forward-simulates velocity commands and selects one according to a cost function that favors motion toward the path, motion toward the goal, and motion away from obstacles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path planning system was tested to determine how well it can navigate to predefined waypoints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map above shows the task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Navigation was</a:t>
            </a:r>
            <a:r>
              <a:rPr lang="en-US" baseline="0" dirty="0" smtClean="0"/>
              <a:t> tested by driving from one of two start positions (green) to a table several meters away (blue) and then to a final position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This task is challenging for the navigation system because it must approach very close to the table, which it perceives as an obstacle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The final position is also relatively close to obstacles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Navigation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Here are the results of the navigation</a:t>
            </a:r>
            <a:r>
              <a:rPr lang="en-US" baseline="0" dirty="0" smtClean="0"/>
              <a:t> test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majority of trials were successful, with</a:t>
            </a:r>
            <a:r>
              <a:rPr lang="en-US" baseline="0" dirty="0" smtClean="0"/>
              <a:t> 75% performing the task perfectly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Some trials were classified</a:t>
            </a:r>
            <a:r>
              <a:rPr lang="en-US" baseline="0" dirty="0" smtClean="0"/>
              <a:t> as a qualified success – The robot reached the goal location, but spun in place one or more times before settling at the goal heading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one trial, the robot never recovered from the spinning behavior, and the robot was stopped when it brushed an obstacle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possible causes of the spinning: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Poor low-level control in the drive base (because of the motor speed controllers used and the control architecture previously developed for these wheelchair robots)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Overloading the PC’s CPU, resulting in low update rates from the local planner. Update rates as low as 3Hz were observed.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odometry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characterized the odometry system to determine whether an absolute localization system would be necessary for this robot.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were performed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the Straight line test, the robot was driven 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the Circle test, the robot was driven 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localization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I’ve plotted the path the robot traveled in green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red mark is the actual position of the robot at the end of the test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blue marks are the results of the trials, which are also shown in the tables below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These results show that the robot needs a</a:t>
            </a:r>
            <a:r>
              <a:rPr lang="en-US" dirty="0" smtClean="0"/>
              <a:t>bsolute</a:t>
            </a:r>
            <a:r>
              <a:rPr lang="en-US" baseline="0" dirty="0" smtClean="0"/>
              <a:t> localization to 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 used Adaptive Monte Carlo Localization (AMCL) for absolute localization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majority of the trials (60%) are successful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Failures primarily due to the gripper colliding with the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Cause unknown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planner should plan collision-free trajectories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Collision-checking appears to be neglecting the gripper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is an area of future work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Some failures (12%) are due to the robot missing the object it’s attempting to pick up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Objects are 5 cm diameter; gripper is 5.3 cm opening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In one trial, the robot could not find a path to move the gripper to the object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 this trial, the arm occluded the Kinect’s view of 2 out of 3 objects on the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 grasping code is rudimentary, meant as a proof-of-concept, and only attempts one grasp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This test is meant</a:t>
            </a:r>
            <a:r>
              <a:rPr lang="en-US" baseline="0" dirty="0" smtClean="0"/>
              <a:t> to simulate the task of getting at object from inventory and bringing it to an assembly station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task is a combination of navigation and manipulation tasks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manipulable objects on the table using the Kinect.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table represents a shelf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cylindrical objects represent parts for an assembly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a real situation, steps 1-4 are repeated until all objects in the kit are picked up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majority of these trials were successful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spinning behavior</a:t>
            </a:r>
            <a:r>
              <a:rPr lang="en-US" baseline="0" dirty="0" smtClean="0"/>
              <a:t> from the navigation tests still is still evident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fact, the single failure observed here is a result of the spinning behavior (only time this was observed at the table)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spinning behavior at the table was rare, which is illustrated in the manipulation task, which begins with an approach to the table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manipulation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Manipulation is at double speed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Navigation shows two trials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First trial shows the spinning behavior in the qualified successes from the 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Second trial is a perfect navigation trial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This is the second trial again, but showing the robot state in the ROS </a:t>
            </a:r>
            <a:r>
              <a:rPr lang="en-US" baseline="0" dirty="0" err="1" smtClean="0"/>
              <a:t>rviz</a:t>
            </a:r>
            <a:r>
              <a:rPr lang="en-US" baseline="0" dirty="0" smtClean="0"/>
              <a:t> tool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start with a brief</a:t>
            </a:r>
            <a:r>
              <a:rPr lang="en-US" baseline="0" dirty="0" smtClean="0"/>
              <a:t> introduction to the project</a:t>
            </a:r>
          </a:p>
          <a:p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 did – developed a mobile industrial manipulator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Manufacturers have interest in using mobile robots for kitting, the task of getting the constituent parts of an assembly and bringing them to an assembly station.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Manufacturers also have an interest in developing human-robot interaction.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robot will be used by future researchers for research </a:t>
            </a:r>
            <a:r>
              <a:rPr lang="en-US" baseline="0" smtClean="0"/>
              <a:t>into both of these areas.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smtClean="0"/>
              <a:t>Low </a:t>
            </a:r>
            <a:r>
              <a:rPr lang="en-US" baseline="0" dirty="0" smtClean="0"/>
              <a:t>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 used – commercial off the shelf hardware, open source software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Talk about this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Before I talk more about what I did, some background on industrial and research robotics.</a:t>
            </a:r>
          </a:p>
          <a:p>
            <a:endParaRPr lang="en-US" dirty="0" smtClean="0"/>
          </a:p>
          <a:p>
            <a:r>
              <a:rPr lang="en-US" dirty="0" smtClean="0"/>
              <a:t>Industry – Robots divided</a:t>
            </a:r>
            <a:r>
              <a:rPr lang="en-US" baseline="0" dirty="0" smtClean="0"/>
              <a:t> between mobile robots and robotic arms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 robots</a:t>
            </a:r>
            <a:r>
              <a:rPr lang="en-US" baseline="0" dirty="0" smtClean="0"/>
              <a:t> like </a:t>
            </a:r>
            <a:r>
              <a:rPr lang="en-US" dirty="0" smtClean="0"/>
              <a:t>Automated Guided Vehicles</a:t>
            </a:r>
            <a:r>
              <a:rPr lang="en-US" baseline="0" dirty="0" smtClean="0"/>
              <a:t> (AVG</a:t>
            </a:r>
            <a:r>
              <a:rPr lang="en-US" dirty="0" smtClean="0"/>
              <a:t>s)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Kiva</a:t>
            </a:r>
            <a:r>
              <a:rPr lang="en-US" baseline="0" dirty="0" smtClean="0"/>
              <a:t>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AGVs are things like forklifts that move pallets along predefined paths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Kiva</a:t>
            </a:r>
            <a:r>
              <a:rPr lang="en-US" baseline="0" dirty="0" smtClean="0"/>
              <a:t> Systems mobile robot has more freedom than an AGV, but only moves shelves and pallets, relies on human pickers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Robotic arms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Dexterous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Stationary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Usually follow preprogrammed paths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industrial mobile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robots taking advantage of dynamic planning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Academic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“Research grade” hardware is not 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DARPA ARM, Verona and IMP</a:t>
            </a:r>
          </a:p>
          <a:p>
            <a:r>
              <a:rPr lang="en-US" baseline="0" dirty="0" smtClean="0"/>
              <a:t>(IMP is a 2011 project of the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Intelligent Systems and Production Engineering Research Center for Information  in Karlsruhe, Germany)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Hardware is very expensive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 ($285k)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Barrett arm $30k each + end effector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hardware is Capable, but industrial hardware is cheap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Industrial hardware also more robust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software is Smart, but industrial software is reliable and safe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platforms are custom-made and Experimental, and industrial platforms are standardized (exception is PR2)</a:t>
            </a:r>
          </a:p>
          <a:p>
            <a:pPr marL="171450" lvl="0" indent="-171450">
              <a:buFont typeface="Arial" charset="0"/>
              <a:buNone/>
            </a:pPr>
            <a:endParaRPr lang="en-US" baseline="0" dirty="0" smtClean="0"/>
          </a:p>
          <a:p>
            <a:pPr marL="171450" lvl="0" indent="-171450">
              <a:buFont typeface="Arial" charset="0"/>
              <a:buNone/>
            </a:pPr>
            <a:r>
              <a:rPr lang="en-US" baseline="0" dirty="0" smtClean="0"/>
              <a:t>Seeing 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 (Rethink Robotics)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Frieda (ABB)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UR-5 and UR-10 (Universal Robots)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of these things motivate</a:t>
            </a:r>
            <a:r>
              <a:rPr lang="en-US" baseline="0" dirty="0" smtClean="0"/>
              <a:t> this project.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Goals of the</a:t>
            </a:r>
            <a:r>
              <a:rPr lang="en-US" baseline="0" dirty="0" smtClean="0"/>
              <a:t> project are: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Mobile 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manipulators can replace human workers 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endParaRPr lang="en-US" dirty="0" smtClean="0"/>
          </a:p>
          <a:p>
            <a:r>
              <a:rPr lang="en-US" dirty="0" smtClean="0"/>
              <a:t>Robustness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a high 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On the other hand, industrial hardware is typically 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built-in safety (one example is motion supervision)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Using industrial hardware in a research platform results in a more robust, safer research robot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robot has basic capabilities, including navigation and simple arm motion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software 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sensors should be usable by future researchers for human-sensing</a:t>
            </a:r>
          </a:p>
          <a:p>
            <a:endParaRPr lang="en-US" dirty="0" smtClean="0"/>
          </a:p>
          <a:p>
            <a:r>
              <a:rPr lang="en-US" dirty="0" smtClean="0"/>
              <a:t>Low 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Costs $285k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Costs &gt;$66k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robot I created to address these goals is called ABBY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ABBY is a mobile industrial manipulator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130 kilogram Payload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Top speed of 2.9 meter/second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24 volt lead acid battery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3 kilogram Payload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0.6 meter reach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0.1</a:t>
            </a:r>
            <a:r>
              <a:rPr lang="en-US" baseline="0" dirty="0" smtClean="0"/>
              <a:t> millimeter </a:t>
            </a:r>
            <a:r>
              <a:rPr lang="en-US" dirty="0" smtClean="0"/>
              <a:t>Precision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Powered from AC Inverter from the drive base batteries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Plastic carrier bin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Holds parts that have been</a:t>
            </a:r>
            <a:r>
              <a:rPr lang="en-US" baseline="0" dirty="0" smtClean="0"/>
              <a:t> picked up by the 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4 core Intel processor, 8GB RAM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Ubuntu</a:t>
            </a:r>
            <a:r>
              <a:rPr lang="en-US" baseline="0" dirty="0" smtClean="0"/>
              <a:t> desktop Operating System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Robot Operating System (you’ll talk more about this on the next slide)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Runs all higher level planning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Required to control IRB-120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Operating System that runs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RAPID is proprietary and kind of clunky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Runs minimal code to control the arm (talk more about this later)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cRIO (it really doesn’t deserve much time)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control drive base and perform odometry using drive base encoders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Kinect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Low cost Red-Green-Blue-Depth (3D) camera mounted high on the robot mast looking down into the manipulator work envelope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Designed as a video game controller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as a lower-accuracy replacement for binocular vision systems and tilting laser scanners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object detection for the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SICK LMS-291 mounted to the front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One of the more expensive</a:t>
            </a:r>
            <a:r>
              <a:rPr lang="en-US" baseline="0" dirty="0" smtClean="0"/>
              <a:t> components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absolute localization by the mobile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is a modular system for managing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multiprocess</a:t>
            </a:r>
            <a:r>
              <a:rPr lang="en-US" baseline="0" dirty="0" smtClean="0"/>
              <a:t> robotic software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ROS nodes can</a:t>
            </a:r>
            <a:r>
              <a:rPr lang="en-US" baseline="0" dirty="0" smtClean="0"/>
              <a:t> be easily swapped out to try out different algorithms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handles </a:t>
            </a:r>
            <a:r>
              <a:rPr lang="en-US" baseline="0" dirty="0" err="1" smtClean="0"/>
              <a:t>interprocess</a:t>
            </a:r>
            <a:r>
              <a:rPr lang="en-US" baseline="0" dirty="0" smtClean="0"/>
              <a:t> communication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This is a</a:t>
            </a:r>
            <a:r>
              <a:rPr lang="en-US" baseline="0" dirty="0" smtClean="0"/>
              <a:t> network graph of the software running on ABBY</a:t>
            </a:r>
            <a:endParaRPr lang="en-US" dirty="0" smtClean="0"/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Messages can be sent between nodes (shown in black)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Nodes can provide services to other nodes (shown in blue)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Nodes can provide action servers, which are like services, but use a state machine architecture to provide feedback on the process they perform (shown in red)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has existing capabilities,</a:t>
            </a:r>
            <a:r>
              <a:rPr lang="en-US" baseline="0" dirty="0" smtClean="0"/>
              <a:t> created by other researchers, </a:t>
            </a:r>
            <a:r>
              <a:rPr lang="en-US" dirty="0" smtClean="0"/>
              <a:t>which I leveraged in this project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Basic object recognition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Industrial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What is ROS Industrial?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Southwest Research Institute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ROS Industrial)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ROS Industrial)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did I use ROS Industrial?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industrial robotic arms 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ROS Industrial?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ROS Industrial ABB code, which has been improved and released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Cost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Total cost is less than $40,000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Big-ticket items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IRB-120/IRC5 (still cheaper than a research manipulator)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SICK LIDAR (free for this project, might be replaceable with a cheaper LIDAR)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cRIO (free for this project, might be replaceable with a cheaper controller)</a:t>
            </a:r>
          </a:p>
          <a:p>
            <a:pPr lvl="0">
              <a:buFont typeface="Arial" charset="0"/>
              <a:buChar char="•"/>
            </a:pPr>
            <a:r>
              <a:rPr lang="en-US" baseline="0" dirty="0" smtClean="0"/>
              <a:t>Compare to 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PR2 (over $200,000)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DARPA ARM (not mobile, over $60,0000)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\Documents\masters\figures\Manipulation%20(Camera,%20good)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\Documents\masters\figures\Highlights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26" y="1271875"/>
            <a:ext cx="2480310" cy="31809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Navigation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demo task 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16" y="1376065"/>
            <a:ext cx="5337550" cy="4274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29427"/>
              </p:ext>
            </p:extLst>
          </p:nvPr>
        </p:nvGraphicFramePr>
        <p:xfrm>
          <a:off x="5728014" y="571342"/>
          <a:ext cx="2709677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67565"/>
              </p:ext>
            </p:extLst>
          </p:nvPr>
        </p:nvGraphicFramePr>
        <p:xfrm>
          <a:off x="546100" y="3440430"/>
          <a:ext cx="3764598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4084"/>
              </p:ext>
            </p:extLst>
          </p:nvPr>
        </p:nvGraphicFramePr>
        <p:xfrm>
          <a:off x="4572000" y="3440430"/>
          <a:ext cx="4487863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Manipulation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8" name="Manipulation (Camera, good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1506538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01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Missed (gripper nudges table)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Simulated Kitting Task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467" y="1720840"/>
            <a:ext cx="50974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manipulable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 objects on the table using the Kinect.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  <p:pic>
        <p:nvPicPr>
          <p:cNvPr id="9" name="Picture 8" descr="IMG_20130413_23115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3" y="2005848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27189"/>
              </p:ext>
            </p:extLst>
          </p:nvPr>
        </p:nvGraphicFramePr>
        <p:xfrm>
          <a:off x="4848446" y="1419219"/>
          <a:ext cx="4221126" cy="324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88316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Objects Recognized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5" name="Highlight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43021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4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9" name="Picture 8" descr="abby_2_edited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526312"/>
            <a:ext cx="3200400" cy="4572000"/>
          </a:xfrm>
          <a:prstGeom prst="rect">
            <a:avLst/>
          </a:prstGeom>
        </p:spPr>
      </p:pic>
      <p:pic>
        <p:nvPicPr>
          <p:cNvPr id="10" name="Picture 9" descr="IMG_20121206_18151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142" y="2812312"/>
            <a:ext cx="3048000" cy="2286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 descr="IRB-120 (new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54" y="1698552"/>
            <a:ext cx="1595193" cy="2286000"/>
          </a:xfrm>
          <a:prstGeom prst="rect">
            <a:avLst/>
          </a:prstGeom>
        </p:spPr>
      </p:pic>
      <p:pic>
        <p:nvPicPr>
          <p:cNvPr id="33794" name="Picture 2" descr="http://readwrite.com/files/files/en-US_Kinect_for_Windows_L6M-00001_RM1_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03475" y="1506240"/>
            <a:ext cx="2286000" cy="1145097"/>
          </a:xfrm>
          <a:prstGeom prst="rect">
            <a:avLst/>
          </a:prstGeom>
          <a:noFill/>
        </p:spPr>
      </p:pic>
      <p:pic>
        <p:nvPicPr>
          <p:cNvPr id="33796" name="Picture 4" descr="http://www.ros.org/_wiki/images/ros_org.png"/>
          <p:cNvPicPr>
            <a:picLocks noChangeAspect="1" noChangeArrowheads="1"/>
          </p:cNvPicPr>
          <p:nvPr/>
        </p:nvPicPr>
        <p:blipFill>
          <a:blip r:embed="rId8"/>
          <a:srcRect r="37127"/>
          <a:stretch>
            <a:fillRect/>
          </a:stretch>
        </p:blipFill>
        <p:spPr bwMode="auto">
          <a:xfrm>
            <a:off x="442913" y="4369649"/>
            <a:ext cx="1425294" cy="485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29698" name="Picture 2" descr="http://upload.wikimedia.org/wikipedia/commons/6/62/Agv.forktruck2.jpg"/>
          <p:cNvPicPr>
            <a:picLocks noChangeAspect="1" noChangeArrowheads="1"/>
          </p:cNvPicPr>
          <p:nvPr/>
        </p:nvPicPr>
        <p:blipFill>
          <a:blip r:embed="rId4"/>
          <a:srcRect l="16841" r="13609"/>
          <a:stretch>
            <a:fillRect/>
          </a:stretch>
        </p:blipFill>
        <p:spPr bwMode="auto">
          <a:xfrm>
            <a:off x="546100" y="2320703"/>
            <a:ext cx="2268352" cy="2446097"/>
          </a:xfrm>
          <a:prstGeom prst="rect">
            <a:avLst/>
          </a:prstGeom>
          <a:noFill/>
        </p:spPr>
      </p:pic>
      <p:pic>
        <p:nvPicPr>
          <p:cNvPr id="29700" name="Picture 4" descr="http://singularityhub.com/wp-content/uploads/2009/10/abb-irb-120-300x220.jpg"/>
          <p:cNvPicPr>
            <a:picLocks noChangeAspect="1" noChangeArrowheads="1"/>
          </p:cNvPicPr>
          <p:nvPr/>
        </p:nvPicPr>
        <p:blipFill>
          <a:blip r:embed="rId5"/>
          <a:srcRect l="15506" t="9278" r="12182" b="18750"/>
          <a:stretch>
            <a:fillRect/>
          </a:stretch>
        </p:blipFill>
        <p:spPr bwMode="auto">
          <a:xfrm>
            <a:off x="1781298" y="608996"/>
            <a:ext cx="2066307" cy="1508166"/>
          </a:xfrm>
          <a:prstGeom prst="rect">
            <a:avLst/>
          </a:prstGeom>
          <a:noFill/>
        </p:spPr>
      </p:pic>
      <p:pic>
        <p:nvPicPr>
          <p:cNvPr id="29702" name="Picture 6" descr="http://www.willowgarage.com/sites/default/files/blog/201108/PR2-SE-LR-640w.jpg"/>
          <p:cNvPicPr>
            <a:picLocks noChangeAspect="1" noChangeArrowheads="1"/>
          </p:cNvPicPr>
          <p:nvPr/>
        </p:nvPicPr>
        <p:blipFill>
          <a:blip r:embed="rId6"/>
          <a:srcRect l="13779" r="15899"/>
          <a:stretch>
            <a:fillRect/>
          </a:stretch>
        </p:blipFill>
        <p:spPr bwMode="auto">
          <a:xfrm>
            <a:off x="6311002" y="156385"/>
            <a:ext cx="2291938" cy="216431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4988064"/>
            <a:ext cx="930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AGV photo courtesy Wikipedia (http://en.wikipedia.org/wiki/File:Agv.forktruck2.jpg)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IRB-120/IRC5 photo courtesy ABB (http://www.abb.com/product/seitp327/BE2EEF38406EACA4C125762000319182.aspx)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PR2 photo courtesy Willow Garage (http://www.willowgarage.com/blog/2011/08/10/announcing-pr2se)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DARPA ARM Robot photo courtesy Hizook.com (http://www.hizook.com/blog/2012/04/03/new-darpa-grand-challenge-humanoid-robots-preliminary-unofficial-details)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IMP photo from  Hardware and Software Architecture of a Bimanual Mobile Manipulator for Industrial Application (Proceedings of the 2011 IEEE International Conference on Robotics and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Biomimetics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67802" y="2320704"/>
            <a:ext cx="1828800" cy="231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http://www.hizook.com/files/users/3/DARPA_ARM-H_robot.jpg"/>
          <p:cNvPicPr>
            <a:picLocks noChangeAspect="1" noChangeArrowheads="1"/>
          </p:cNvPicPr>
          <p:nvPr/>
        </p:nvPicPr>
        <p:blipFill>
          <a:blip r:embed="rId8"/>
          <a:srcRect l="33315" t="19698" r="4965" b="6313"/>
          <a:stretch>
            <a:fillRect/>
          </a:stretch>
        </p:blipFill>
        <p:spPr bwMode="auto">
          <a:xfrm>
            <a:off x="5854700" y="2521669"/>
            <a:ext cx="2743200" cy="2466395"/>
          </a:xfrm>
          <a:prstGeom prst="rect">
            <a:avLst/>
          </a:prstGeom>
          <a:noFill/>
        </p:spPr>
      </p:pic>
      <p:pic>
        <p:nvPicPr>
          <p:cNvPr id="31746" name="Picture 2" descr="Kiva Solution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025900" y="1044575"/>
            <a:ext cx="1828800" cy="1092055"/>
          </a:xfrm>
          <a:prstGeom prst="rect">
            <a:avLst/>
          </a:prstGeom>
          <a:noFill/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42913" y="1044575"/>
            <a:ext cx="19915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Background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914400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 descr="goals slide p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464" y="914400"/>
            <a:ext cx="3646967" cy="30371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14" y="914400"/>
            <a:ext cx="6701786" cy="45910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ABBY – Physical Design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24" y="1464541"/>
            <a:ext cx="6474751" cy="42314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Sensing and Computing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38214" y="47952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5C0"/>
                </a:solidFill>
              </a:rPr>
              <a:t>Ethernet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USB</a:t>
            </a:r>
          </a:p>
          <a:p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Robot Operating System (ROS)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832"/>
            <a:ext cx="9144000" cy="36463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ROS Industrial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80" y="1070900"/>
            <a:ext cx="2631387" cy="4625050"/>
          </a:xfrm>
          <a:prstGeom prst="rect">
            <a:avLst/>
          </a:prstGeom>
        </p:spPr>
      </p:pic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47742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999 wt"/>
              </a:rPr>
              <a:t>Project of Southwest Research Institute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Allows ROS to be used with industrial robots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Standardized interface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This project jumpstarted development of the ROS Industrial ABB driver</a:t>
            </a:r>
          </a:p>
        </p:txBody>
      </p:sp>
      <p:pic>
        <p:nvPicPr>
          <p:cNvPr id="9" name="Picture 8" descr="manipulation pi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334" y="365760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Cost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166417"/>
              </p:ext>
            </p:extLst>
          </p:nvPr>
        </p:nvGraphicFramePr>
        <p:xfrm>
          <a:off x="2848797" y="1308462"/>
          <a:ext cx="3290746" cy="438748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067181"/>
                <a:gridCol w="1223565"/>
              </a:tblGrid>
              <a:tr h="274218">
                <a:tc>
                  <a:txBody>
                    <a:bodyPr/>
                    <a:lstStyle/>
                    <a:p>
                      <a:pPr marL="889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/>
                        <a:t>Item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/>
                        <a:t>Cost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Wheelchair </a:t>
                      </a:r>
                      <a:r>
                        <a:rPr lang="en-US" sz="1000" dirty="0" smtClean="0"/>
                        <a:t>Base + batteries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</a:t>
                      </a:r>
                      <a:r>
                        <a:rPr lang="en-US" sz="1000" dirty="0" smtClean="0"/>
                        <a:t>3400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Chassis Frame Materials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$1000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LIDAR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$6000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IRB-120/IRC5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$23000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cRIO </a:t>
                      </a:r>
                      <a:r>
                        <a:rPr lang="en-US" sz="1000" dirty="0" smtClean="0"/>
                        <a:t>9074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$4150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/>
                        <a:t>PC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/>
                        <a:t>$</a:t>
                      </a:r>
                      <a:r>
                        <a:rPr lang="en-US" sz="1000" dirty="0"/>
                        <a:t>547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Kinect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$150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Grayhill</a:t>
                      </a:r>
                      <a:r>
                        <a:rPr lang="en-US" sz="1000" dirty="0"/>
                        <a:t> Encoder (4)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$320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Emergency Stop System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$160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AC Inverter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$322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Sabertooth</a:t>
                      </a:r>
                      <a:r>
                        <a:rPr lang="en-US" sz="1000" dirty="0"/>
                        <a:t> 2x50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$250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Compressor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$250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Network Equipment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$40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Miscellaneous Electrical Components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/>
                        <a:t>$286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  <a:tr h="274218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/>
                        <a:t>Total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/>
                        <a:t>$39875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2797</TotalTime>
  <Words>2935</Words>
  <Application>Microsoft Office PowerPoint</Application>
  <PresentationFormat>On-screen Show (4:3)</PresentationFormat>
  <Paragraphs>656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ＭＳ Ｐゴシック</vt:lpstr>
      <vt:lpstr>Times New Roman</vt:lpstr>
      <vt:lpstr>TitilliumMaps26L 999 wt</vt:lpstr>
      <vt:lpstr>Calibri</vt:lpstr>
      <vt:lpstr>TitilliumMaps26L 500 wt</vt:lpstr>
      <vt:lpstr>engoption2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</cp:lastModifiedBy>
  <cp:revision>173</cp:revision>
  <dcterms:created xsi:type="dcterms:W3CDTF">2010-05-17T17:34:51Z</dcterms:created>
  <dcterms:modified xsi:type="dcterms:W3CDTF">2013-04-24T02:51:26Z</dcterms:modified>
</cp:coreProperties>
</file>